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1254F919-BF73-441E-A333-D7FFEF299FB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B105-046A-4239-882D-F37F096D0176}" type="datetimeFigureOut">
              <a:rPr lang="ru-UA" smtClean="0"/>
              <a:t>19.09.2023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5F1325B-B7EF-4C0B-833B-AB047BC995D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2031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B105-046A-4239-882D-F37F096D0176}" type="datetimeFigureOut">
              <a:rPr lang="ru-UA" smtClean="0"/>
              <a:t>19.09.2023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F1325B-B7EF-4C0B-833B-AB047BC995D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775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B105-046A-4239-882D-F37F096D0176}" type="datetimeFigureOut">
              <a:rPr lang="ru-UA" smtClean="0"/>
              <a:t>19.09.2023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F1325B-B7EF-4C0B-833B-AB047BC995DB}" type="slidenum">
              <a:rPr lang="ru-UA" smtClean="0"/>
              <a:t>‹№›</a:t>
            </a:fld>
            <a:endParaRPr lang="ru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8956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B105-046A-4239-882D-F37F096D0176}" type="datetimeFigureOut">
              <a:rPr lang="ru-UA" smtClean="0"/>
              <a:t>19.09.2023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F1325B-B7EF-4C0B-833B-AB047BC995D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6642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B105-046A-4239-882D-F37F096D0176}" type="datetimeFigureOut">
              <a:rPr lang="ru-UA" smtClean="0"/>
              <a:t>19.09.2023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F1325B-B7EF-4C0B-833B-AB047BC995DB}" type="slidenum">
              <a:rPr lang="ru-UA" smtClean="0"/>
              <a:t>‹№›</a:t>
            </a:fld>
            <a:endParaRPr lang="ru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1000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B105-046A-4239-882D-F37F096D0176}" type="datetimeFigureOut">
              <a:rPr lang="ru-UA" smtClean="0"/>
              <a:t>19.09.2023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F1325B-B7EF-4C0B-833B-AB047BC995D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7480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B105-046A-4239-882D-F37F096D0176}" type="datetimeFigureOut">
              <a:rPr lang="ru-UA" smtClean="0"/>
              <a:t>19.09.2023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325B-B7EF-4C0B-833B-AB047BC995D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8094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B105-046A-4239-882D-F37F096D0176}" type="datetimeFigureOut">
              <a:rPr lang="ru-UA" smtClean="0"/>
              <a:t>19.09.2023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325B-B7EF-4C0B-833B-AB047BC995D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7515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B105-046A-4239-882D-F37F096D0176}" type="datetimeFigureOut">
              <a:rPr lang="ru-UA" smtClean="0"/>
              <a:t>19.09.2023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325B-B7EF-4C0B-833B-AB047BC995D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13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B105-046A-4239-882D-F37F096D0176}" type="datetimeFigureOut">
              <a:rPr lang="ru-UA" smtClean="0"/>
              <a:t>19.09.2023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F1325B-B7EF-4C0B-833B-AB047BC995D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8003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B105-046A-4239-882D-F37F096D0176}" type="datetimeFigureOut">
              <a:rPr lang="ru-UA" smtClean="0"/>
              <a:t>19.09.2023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5F1325B-B7EF-4C0B-833B-AB047BC995D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5151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B105-046A-4239-882D-F37F096D0176}" type="datetimeFigureOut">
              <a:rPr lang="ru-UA" smtClean="0"/>
              <a:t>19.09.2023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5F1325B-B7EF-4C0B-833B-AB047BC995D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0494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B105-046A-4239-882D-F37F096D0176}" type="datetimeFigureOut">
              <a:rPr lang="ru-UA" smtClean="0"/>
              <a:t>19.09.2023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325B-B7EF-4C0B-833B-AB047BC995D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4302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B105-046A-4239-882D-F37F096D0176}" type="datetimeFigureOut">
              <a:rPr lang="ru-UA" smtClean="0"/>
              <a:t>19.09.2023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325B-B7EF-4C0B-833B-AB047BC995D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3530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B105-046A-4239-882D-F37F096D0176}" type="datetimeFigureOut">
              <a:rPr lang="ru-UA" smtClean="0"/>
              <a:t>19.09.2023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325B-B7EF-4C0B-833B-AB047BC995D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52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B105-046A-4239-882D-F37F096D0176}" type="datetimeFigureOut">
              <a:rPr lang="ru-UA" smtClean="0"/>
              <a:t>19.09.2023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F1325B-B7EF-4C0B-833B-AB047BC995D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5366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DB105-046A-4239-882D-F37F096D0176}" type="datetimeFigureOut">
              <a:rPr lang="ru-UA" smtClean="0"/>
              <a:t>19.09.2023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5F1325B-B7EF-4C0B-833B-AB047BC995D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6045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57A23-1F36-8F52-8610-A4B473C2E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1958" y="1009108"/>
            <a:ext cx="7190013" cy="324960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u="sng" dirty="0" err="1"/>
              <a:t>Основні</a:t>
            </a:r>
            <a:r>
              <a:rPr lang="ru-RU" i="1" u="sng" dirty="0"/>
              <a:t> </a:t>
            </a:r>
            <a:r>
              <a:rPr lang="ru-RU" i="1" u="sng" dirty="0" err="1"/>
              <a:t>принципи</a:t>
            </a:r>
            <a:r>
              <a:rPr lang="ru-RU" i="1" u="sng" dirty="0"/>
              <a:t> </a:t>
            </a:r>
            <a:r>
              <a:rPr lang="ru-RU" i="1" u="sng" dirty="0" err="1"/>
              <a:t>організації</a:t>
            </a:r>
            <a:r>
              <a:rPr lang="ru-RU" i="1" u="sng" dirty="0"/>
              <a:t> </a:t>
            </a:r>
            <a:r>
              <a:rPr lang="ru-RU" i="1" u="sng" dirty="0" err="1"/>
              <a:t>системи</a:t>
            </a:r>
            <a:r>
              <a:rPr lang="ru-RU" i="1" u="sng" dirty="0"/>
              <a:t> </a:t>
            </a:r>
            <a:r>
              <a:rPr lang="ru-RU" i="1" u="sng" dirty="0" err="1"/>
              <a:t>внутрішньофірмового</a:t>
            </a:r>
            <a:r>
              <a:rPr lang="ru-RU" i="1" u="sng" dirty="0"/>
              <a:t> </a:t>
            </a:r>
            <a:r>
              <a:rPr lang="ru-RU" i="1" u="sng" dirty="0" err="1"/>
              <a:t>експортного</a:t>
            </a:r>
            <a:r>
              <a:rPr lang="ru-RU" i="1" u="sng" dirty="0"/>
              <a:t> контролю </a:t>
            </a:r>
            <a:endParaRPr lang="ru-UA" i="1" u="sng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09412B-F4FE-8968-0CEB-6D3A2030B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4" y="3869655"/>
            <a:ext cx="4180114" cy="283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9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F21F6-6CD8-14B6-AC8B-6A717108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23690"/>
          </a:xfrm>
        </p:spPr>
        <p:txBody>
          <a:bodyPr>
            <a:normAutofit/>
          </a:bodyPr>
          <a:lstStyle/>
          <a:p>
            <a:pPr algn="ctr"/>
            <a:r>
              <a:rPr lang="ru-RU" sz="4800" u="sng" dirty="0"/>
              <a:t>ТИПОВІ НЕДОЛІКИ </a:t>
            </a:r>
            <a:endParaRPr lang="ru-UA" sz="4800" u="sng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50AB8F-607C-B61A-65DC-A07FF3BF7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6658" y="1665514"/>
            <a:ext cx="10243456" cy="447402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3200" dirty="0" err="1"/>
              <a:t>Конфлікт</a:t>
            </a:r>
            <a:r>
              <a:rPr lang="ru-RU" sz="3200" dirty="0"/>
              <a:t> </a:t>
            </a:r>
            <a:r>
              <a:rPr lang="ru-RU" sz="3200" dirty="0" err="1"/>
              <a:t>інтересів</a:t>
            </a:r>
            <a:r>
              <a:rPr lang="ru-RU" sz="3200" dirty="0"/>
              <a:t> </a:t>
            </a:r>
          </a:p>
          <a:p>
            <a:pPr algn="just"/>
            <a:endParaRPr lang="ru-RU" sz="3200" dirty="0"/>
          </a:p>
          <a:p>
            <a:pPr algn="just"/>
            <a:r>
              <a:rPr lang="ru-RU" sz="3200" dirty="0" err="1"/>
              <a:t>Нерівномірний</a:t>
            </a:r>
            <a:r>
              <a:rPr lang="ru-RU" sz="3200" dirty="0"/>
              <a:t> </a:t>
            </a:r>
            <a:r>
              <a:rPr lang="ru-RU" sz="3200" dirty="0" err="1"/>
              <a:t>розподіл</a:t>
            </a:r>
            <a:r>
              <a:rPr lang="ru-RU" sz="3200" dirty="0"/>
              <a:t> </a:t>
            </a:r>
            <a:r>
              <a:rPr lang="ru-RU" sz="3200" dirty="0" err="1"/>
              <a:t>функцій</a:t>
            </a:r>
            <a:r>
              <a:rPr lang="ru-RU" sz="3200" dirty="0"/>
              <a:t> </a:t>
            </a:r>
          </a:p>
          <a:p>
            <a:pPr algn="just"/>
            <a:endParaRPr lang="ru-RU" sz="3200" dirty="0"/>
          </a:p>
          <a:p>
            <a:pPr algn="just"/>
            <a:r>
              <a:rPr lang="ru-RU" sz="3200" dirty="0" err="1"/>
              <a:t>Необізнаність</a:t>
            </a:r>
            <a:r>
              <a:rPr lang="ru-RU" sz="3200" dirty="0"/>
              <a:t> та </a:t>
            </a:r>
            <a:r>
              <a:rPr lang="ru-RU" sz="3200" dirty="0" err="1"/>
              <a:t>некваліфікованість</a:t>
            </a:r>
            <a:r>
              <a:rPr lang="ru-RU" sz="3200" dirty="0"/>
              <a:t> </a:t>
            </a:r>
            <a:r>
              <a:rPr lang="ru-RU" sz="3200" dirty="0" err="1"/>
              <a:t>уповноваженого</a:t>
            </a:r>
            <a:r>
              <a:rPr lang="ru-RU" sz="3200" dirty="0"/>
              <a:t> з </a:t>
            </a:r>
            <a:r>
              <a:rPr lang="ru-RU" sz="3200" dirty="0" err="1"/>
              <a:t>питань</a:t>
            </a:r>
            <a:r>
              <a:rPr lang="ru-RU" sz="3200" dirty="0"/>
              <a:t> </a:t>
            </a:r>
            <a:r>
              <a:rPr lang="ru-RU" sz="3200" dirty="0" err="1"/>
              <a:t>експортного</a:t>
            </a:r>
            <a:r>
              <a:rPr lang="ru-RU" sz="3200" dirty="0"/>
              <a:t> контролю</a:t>
            </a:r>
          </a:p>
          <a:p>
            <a:pPr marL="0" indent="0" algn="just">
              <a:buNone/>
            </a:pPr>
            <a:endParaRPr lang="ru-RU" sz="3200" dirty="0"/>
          </a:p>
          <a:p>
            <a:pPr algn="just"/>
            <a:r>
              <a:rPr lang="ru-RU" sz="3200" dirty="0" err="1"/>
              <a:t>Підпорядкованість</a:t>
            </a:r>
            <a:endParaRPr lang="ru-RU" sz="3200" dirty="0"/>
          </a:p>
          <a:p>
            <a:pPr algn="just"/>
            <a:endParaRPr lang="ru-RU" sz="3200" dirty="0"/>
          </a:p>
          <a:p>
            <a:pPr algn="just"/>
            <a:r>
              <a:rPr lang="ru-RU" sz="3200" dirty="0" err="1"/>
              <a:t>Недостатній</a:t>
            </a:r>
            <a:r>
              <a:rPr lang="ru-RU" sz="3200" dirty="0"/>
              <a:t> </a:t>
            </a:r>
            <a:r>
              <a:rPr lang="ru-RU" sz="3200" dirty="0" err="1"/>
              <a:t>рівень</a:t>
            </a:r>
            <a:r>
              <a:rPr lang="ru-RU" sz="3200" dirty="0"/>
              <a:t> </a:t>
            </a:r>
            <a:r>
              <a:rPr lang="ru-RU" sz="3200" dirty="0" err="1"/>
              <a:t>довіри</a:t>
            </a:r>
            <a:r>
              <a:rPr lang="ru-RU" sz="3200" dirty="0"/>
              <a:t> </a:t>
            </a:r>
            <a:r>
              <a:rPr lang="ru-RU" sz="3200" dirty="0" err="1"/>
              <a:t>керівника</a:t>
            </a:r>
            <a:r>
              <a:rPr lang="ru-RU" sz="3200" dirty="0"/>
              <a:t> </a:t>
            </a:r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35971F-275C-5A00-5FD8-3CA575D8E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964" y="372836"/>
            <a:ext cx="1893652" cy="236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35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51949-6C9D-D0D8-B8CF-7B40B849A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258" y="2703281"/>
            <a:ext cx="10601098" cy="4873176"/>
          </a:xfrm>
        </p:spPr>
        <p:txBody>
          <a:bodyPr>
            <a:normAutofit/>
          </a:bodyPr>
          <a:lstStyle/>
          <a:p>
            <a:pPr algn="ctr"/>
            <a:r>
              <a:rPr lang="ru-RU" sz="8800" dirty="0"/>
              <a:t>ДЯКУЮ ЗА УВАГУ ! </a:t>
            </a:r>
            <a:endParaRPr lang="ru-UA" sz="8800" dirty="0"/>
          </a:p>
        </p:txBody>
      </p:sp>
    </p:spTree>
    <p:extLst>
      <p:ext uri="{BB962C8B-B14F-4D97-AF65-F5344CB8AC3E}">
        <p14:creationId xmlns:p14="http://schemas.microsoft.com/office/powerpoint/2010/main" val="2296982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92984-56E1-B9A8-9010-CB013D299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630" y="609600"/>
            <a:ext cx="10230982" cy="1338943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Система </a:t>
            </a:r>
            <a:r>
              <a:rPr lang="ru-RU" b="1" dirty="0" err="1"/>
              <a:t>внутрішньофірмового</a:t>
            </a:r>
            <a:r>
              <a:rPr lang="ru-RU" b="1" dirty="0"/>
              <a:t> </a:t>
            </a:r>
            <a:r>
              <a:rPr lang="ru-RU" b="1" dirty="0" err="1"/>
              <a:t>експортного</a:t>
            </a:r>
            <a:r>
              <a:rPr lang="ru-RU" b="1" dirty="0"/>
              <a:t> контролю </a:t>
            </a:r>
            <a:endParaRPr lang="ru-UA" b="1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8E4282-7430-D545-BB18-CE132391F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9656" y="2166257"/>
            <a:ext cx="8044543" cy="3743653"/>
          </a:xfrm>
        </p:spPr>
        <p:txBody>
          <a:bodyPr>
            <a:normAutofit/>
          </a:bodyPr>
          <a:lstStyle/>
          <a:p>
            <a:pPr algn="just"/>
            <a:r>
              <a:rPr lang="ru-RU" sz="2800" i="1" dirty="0"/>
              <a:t>комплекс</a:t>
            </a:r>
            <a:r>
              <a:rPr lang="en-US" sz="2800" i="1" dirty="0"/>
              <a:t> </a:t>
            </a:r>
            <a:r>
              <a:rPr lang="ru-RU" sz="2800" i="1" dirty="0" err="1"/>
              <a:t>заходів</a:t>
            </a:r>
            <a:r>
              <a:rPr lang="ru-RU" sz="2800" i="1" dirty="0"/>
              <a:t> </a:t>
            </a:r>
            <a:r>
              <a:rPr lang="ru-RU" sz="2800" b="1" i="1" dirty="0" err="1"/>
              <a:t>організаційного</a:t>
            </a:r>
            <a:r>
              <a:rPr lang="ru-RU" sz="2800" i="1" dirty="0"/>
              <a:t>, </a:t>
            </a:r>
            <a:r>
              <a:rPr lang="en-US" sz="2800" i="1" dirty="0"/>
              <a:t>   </a:t>
            </a:r>
            <a:r>
              <a:rPr lang="ru-RU" sz="2800" b="1" i="1" dirty="0"/>
              <a:t>правового</a:t>
            </a:r>
            <a:r>
              <a:rPr lang="ru-RU" sz="2800" i="1" dirty="0"/>
              <a:t>, </a:t>
            </a:r>
            <a:r>
              <a:rPr lang="ru-RU" sz="2800" b="1" i="1" dirty="0" err="1"/>
              <a:t>інформаційного</a:t>
            </a:r>
            <a:r>
              <a:rPr lang="ru-RU" sz="2800" i="1" dirty="0"/>
              <a:t> та </a:t>
            </a:r>
            <a:r>
              <a:rPr lang="ru-RU" sz="2800" i="1" dirty="0" err="1"/>
              <a:t>іншого</a:t>
            </a:r>
            <a:r>
              <a:rPr lang="ru-RU" sz="2800" i="1" dirty="0"/>
              <a:t> характеру, </a:t>
            </a:r>
            <a:r>
              <a:rPr lang="ru-RU" sz="2800" i="1" dirty="0" err="1"/>
              <a:t>що</a:t>
            </a:r>
            <a:r>
              <a:rPr lang="ru-RU" sz="2800" i="1" dirty="0"/>
              <a:t> </a:t>
            </a:r>
            <a:r>
              <a:rPr lang="ru-RU" sz="2800" i="1" dirty="0" err="1"/>
              <a:t>виконується</a:t>
            </a:r>
            <a:r>
              <a:rPr lang="ru-RU" sz="2800" i="1" dirty="0"/>
              <a:t> </a:t>
            </a:r>
            <a:r>
              <a:rPr lang="ru-RU" sz="2800" i="1" dirty="0" err="1"/>
              <a:t>суб</a:t>
            </a:r>
            <a:r>
              <a:rPr lang="en-US" sz="2800" i="1" dirty="0"/>
              <a:t>’</a:t>
            </a:r>
            <a:r>
              <a:rPr lang="ru-RU" sz="2800" i="1" dirty="0" err="1"/>
              <a:t>єктом</a:t>
            </a:r>
            <a:r>
              <a:rPr lang="ru-RU" sz="2800" i="1" dirty="0"/>
              <a:t> </a:t>
            </a:r>
            <a:r>
              <a:rPr lang="ru-RU" sz="2800" i="1" dirty="0" err="1"/>
              <a:t>здійснення</a:t>
            </a:r>
            <a:r>
              <a:rPr lang="ru-RU" sz="2800" i="1" dirty="0"/>
              <a:t> </a:t>
            </a:r>
            <a:r>
              <a:rPr lang="ru-RU" sz="2800" i="1" dirty="0" err="1"/>
              <a:t>міжнародних</a:t>
            </a:r>
            <a:r>
              <a:rPr lang="ru-RU" sz="2800" i="1" dirty="0"/>
              <a:t> передач </a:t>
            </a:r>
            <a:r>
              <a:rPr lang="ru-RU" sz="2800" i="1" dirty="0" err="1"/>
              <a:t>товарів</a:t>
            </a:r>
            <a:r>
              <a:rPr lang="ru-RU" sz="2800" i="1" dirty="0"/>
              <a:t> </a:t>
            </a:r>
            <a:r>
              <a:rPr lang="ru-RU" sz="2800" b="1" i="1" u="sng" dirty="0"/>
              <a:t>з метою </a:t>
            </a:r>
            <a:r>
              <a:rPr lang="ru-RU" sz="2800" b="1" i="1" u="sng" dirty="0" err="1"/>
              <a:t>дотримання</a:t>
            </a:r>
            <a:r>
              <a:rPr lang="ru-RU" sz="2800" i="1" dirty="0"/>
              <a:t> ним та </a:t>
            </a:r>
            <a:r>
              <a:rPr lang="ru-RU" sz="2800" i="1" dirty="0" err="1"/>
              <a:t>підпорядкованими</a:t>
            </a:r>
            <a:r>
              <a:rPr lang="ru-RU" sz="2800" i="1" dirty="0"/>
              <a:t> </a:t>
            </a:r>
            <a:r>
              <a:rPr lang="ru-RU" sz="2800" i="1" dirty="0" err="1"/>
              <a:t>йому</a:t>
            </a:r>
            <a:r>
              <a:rPr lang="ru-RU" sz="2800" i="1" dirty="0"/>
              <a:t> </a:t>
            </a:r>
            <a:r>
              <a:rPr lang="ru-RU" sz="2800" i="1" dirty="0" err="1"/>
              <a:t>структурними</a:t>
            </a:r>
            <a:r>
              <a:rPr lang="ru-RU" sz="2800" i="1" dirty="0"/>
              <a:t> </a:t>
            </a:r>
            <a:r>
              <a:rPr lang="ru-RU" sz="2800" i="1" dirty="0" err="1"/>
              <a:t>підрозділами</a:t>
            </a:r>
            <a:r>
              <a:rPr lang="ru-RU" sz="2800" i="1" dirty="0"/>
              <a:t> </a:t>
            </a:r>
            <a:r>
              <a:rPr lang="ru-RU" sz="2800" b="1" i="1" u="sng" dirty="0" err="1"/>
              <a:t>вимог</a:t>
            </a:r>
            <a:r>
              <a:rPr lang="ru-RU" sz="2800" b="1" i="1" u="sng" dirty="0"/>
              <a:t> </a:t>
            </a:r>
            <a:r>
              <a:rPr lang="ru-RU" sz="2800" b="1" i="1" u="sng" dirty="0" err="1"/>
              <a:t>законодавства</a:t>
            </a:r>
            <a:r>
              <a:rPr lang="ru-RU" sz="2800" b="1" i="1" u="sng" dirty="0"/>
              <a:t> в </a:t>
            </a:r>
            <a:r>
              <a:rPr lang="ru-RU" sz="2800" b="1" i="1" u="sng" dirty="0" err="1"/>
              <a:t>галузі</a:t>
            </a:r>
            <a:r>
              <a:rPr lang="ru-RU" sz="2800" b="1" i="1" u="sng" dirty="0"/>
              <a:t> </a:t>
            </a:r>
            <a:r>
              <a:rPr lang="ru-RU" sz="2800" b="1" i="1" u="sng" dirty="0" err="1"/>
              <a:t>експортного</a:t>
            </a:r>
            <a:r>
              <a:rPr lang="ru-RU" sz="2800" b="1" i="1" u="sng" dirty="0"/>
              <a:t> контролю</a:t>
            </a:r>
            <a:endParaRPr lang="ru-UA" sz="2800" b="1" i="1" u="sng" dirty="0"/>
          </a:p>
        </p:txBody>
      </p:sp>
    </p:spTree>
    <p:extLst>
      <p:ext uri="{BB962C8B-B14F-4D97-AF65-F5344CB8AC3E}">
        <p14:creationId xmlns:p14="http://schemas.microsoft.com/office/powerpoint/2010/main" val="2466151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2E43B-0703-0F0B-C31B-5A58F83E4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3769"/>
            <a:ext cx="11299370" cy="1338943"/>
          </a:xfrm>
        </p:spPr>
        <p:txBody>
          <a:bodyPr>
            <a:normAutofit/>
          </a:bodyPr>
          <a:lstStyle/>
          <a:p>
            <a:pPr algn="r"/>
            <a:r>
              <a:rPr lang="ru-RU" sz="5400" u="sng" dirty="0" err="1"/>
              <a:t>Основна</a:t>
            </a:r>
            <a:r>
              <a:rPr lang="ru-RU" sz="5400" u="sng" dirty="0"/>
              <a:t> мета</a:t>
            </a:r>
            <a:endParaRPr lang="ru-UA" sz="5400" u="sng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570FE85-2A61-3137-0499-52E136821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2097" y="2342718"/>
            <a:ext cx="8633959" cy="4097956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i="1" dirty="0" err="1"/>
              <a:t>захист</a:t>
            </a:r>
            <a:r>
              <a:rPr lang="ru-RU" sz="2400" i="1" dirty="0"/>
              <a:t> </a:t>
            </a:r>
            <a:r>
              <a:rPr lang="ru-RU" sz="2400" i="1" dirty="0" err="1"/>
              <a:t>підприємства</a:t>
            </a:r>
            <a:r>
              <a:rPr lang="ru-RU" sz="2400" i="1" dirty="0"/>
              <a:t> </a:t>
            </a:r>
            <a:r>
              <a:rPr lang="ru-RU" sz="2400" i="1" dirty="0" err="1"/>
              <a:t>від</a:t>
            </a:r>
            <a:r>
              <a:rPr lang="ru-RU" sz="2400" i="1" dirty="0"/>
              <a:t> </a:t>
            </a:r>
            <a:r>
              <a:rPr lang="ru-RU" sz="2400" i="1" dirty="0" err="1"/>
              <a:t>можливих</a:t>
            </a:r>
            <a:r>
              <a:rPr lang="ru-RU" sz="2400" i="1" dirty="0"/>
              <a:t> </a:t>
            </a:r>
            <a:r>
              <a:rPr lang="ru-RU" sz="2400" i="1" dirty="0" err="1"/>
              <a:t>порушень</a:t>
            </a:r>
            <a:r>
              <a:rPr lang="ru-RU" sz="2400" i="1" dirty="0"/>
              <a:t> </a:t>
            </a:r>
            <a:r>
              <a:rPr lang="ru-RU" sz="2400" i="1" dirty="0" err="1"/>
              <a:t>вимог</a:t>
            </a:r>
            <a:r>
              <a:rPr lang="ru-RU" sz="2400" i="1" dirty="0"/>
              <a:t> </a:t>
            </a:r>
            <a:r>
              <a:rPr lang="ru-RU" sz="2400" i="1" dirty="0" err="1"/>
              <a:t>законодавства</a:t>
            </a:r>
            <a:r>
              <a:rPr lang="ru-RU" sz="2400" i="1" dirty="0"/>
              <a:t> в </a:t>
            </a:r>
            <a:r>
              <a:rPr lang="ru-RU" sz="2400" i="1" dirty="0" err="1"/>
              <a:t>галузі</a:t>
            </a:r>
            <a:r>
              <a:rPr lang="ru-RU" sz="2400" i="1" dirty="0"/>
              <a:t> державного </a:t>
            </a:r>
            <a:r>
              <a:rPr lang="ru-RU" sz="2400" i="1" dirty="0" err="1"/>
              <a:t>експортного</a:t>
            </a:r>
            <a:r>
              <a:rPr lang="ru-RU" sz="2400" i="1" dirty="0"/>
              <a:t> контролю та </a:t>
            </a:r>
            <a:r>
              <a:rPr lang="ru-RU" sz="2400" i="1" dirty="0" err="1"/>
              <a:t>пов</a:t>
            </a:r>
            <a:r>
              <a:rPr lang="en-US" sz="2400" i="1" dirty="0"/>
              <a:t>’</a:t>
            </a:r>
            <a:r>
              <a:rPr lang="ru-RU" sz="2400" i="1" dirty="0" err="1"/>
              <a:t>язаних</a:t>
            </a:r>
            <a:r>
              <a:rPr lang="ru-RU" sz="2400" i="1" dirty="0"/>
              <a:t> з такими </a:t>
            </a:r>
            <a:r>
              <a:rPr lang="ru-RU" sz="2400" i="1" dirty="0" err="1"/>
              <a:t>порушеннями</a:t>
            </a:r>
            <a:r>
              <a:rPr lang="ru-RU" sz="2400" i="1" dirty="0"/>
              <a:t> </a:t>
            </a:r>
            <a:r>
              <a:rPr lang="ru-RU" sz="2400" i="1" dirty="0" err="1"/>
              <a:t>адміністративних</a:t>
            </a:r>
            <a:r>
              <a:rPr lang="ru-RU" sz="2400" i="1" dirty="0"/>
              <a:t>, </a:t>
            </a:r>
            <a:r>
              <a:rPr lang="ru-RU" sz="2400" i="1" dirty="0" err="1"/>
              <a:t>кримінальних</a:t>
            </a:r>
            <a:r>
              <a:rPr lang="ru-RU" sz="2400" i="1" dirty="0"/>
              <a:t> та </a:t>
            </a:r>
            <a:r>
              <a:rPr lang="ru-RU" sz="2400" i="1" dirty="0" err="1"/>
              <a:t>економічних</a:t>
            </a:r>
            <a:r>
              <a:rPr lang="ru-RU" sz="2400" i="1" dirty="0"/>
              <a:t> </a:t>
            </a:r>
            <a:r>
              <a:rPr lang="ru-RU" sz="2400" i="1" dirty="0" err="1"/>
              <a:t>санкцій</a:t>
            </a:r>
            <a:r>
              <a:rPr lang="ru-RU" sz="2400" i="1" dirty="0"/>
              <a:t>, </a:t>
            </a:r>
            <a:r>
              <a:rPr lang="ru-RU" sz="2400" i="1" dirty="0" err="1"/>
              <a:t>які</a:t>
            </a:r>
            <a:r>
              <a:rPr lang="ru-RU" sz="2400" i="1" dirty="0"/>
              <a:t> </a:t>
            </a:r>
            <a:r>
              <a:rPr lang="ru-RU" sz="2400" i="1" dirty="0" err="1"/>
              <a:t>можуть</a:t>
            </a:r>
            <a:r>
              <a:rPr lang="ru-RU" sz="2400" i="1" dirty="0"/>
              <a:t> бути </a:t>
            </a:r>
            <a:r>
              <a:rPr lang="ru-RU" sz="2400" i="1" dirty="0" err="1"/>
              <a:t>застосовані</a:t>
            </a:r>
            <a:r>
              <a:rPr lang="ru-RU" sz="2400" i="1" dirty="0"/>
              <a:t> до </a:t>
            </a:r>
            <a:r>
              <a:rPr lang="ru-RU" sz="2400" i="1" dirty="0" err="1"/>
              <a:t>підприємства</a:t>
            </a:r>
            <a:endParaRPr lang="ru-RU" sz="2400" i="1" dirty="0"/>
          </a:p>
          <a:p>
            <a:endParaRPr lang="ru-RU" sz="2400" i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i="1" dirty="0" err="1"/>
              <a:t>сприяння</a:t>
            </a:r>
            <a:r>
              <a:rPr lang="ru-RU" sz="2400" i="1" dirty="0"/>
              <a:t> </a:t>
            </a:r>
            <a:r>
              <a:rPr lang="ru-RU" sz="2400" i="1" dirty="0" err="1"/>
              <a:t>ефективному</a:t>
            </a:r>
            <a:r>
              <a:rPr lang="ru-RU" sz="2400" i="1" dirty="0"/>
              <a:t> </a:t>
            </a:r>
            <a:r>
              <a:rPr lang="ru-RU" sz="2400" i="1" dirty="0" err="1"/>
              <a:t>здійсненню</a:t>
            </a:r>
            <a:r>
              <a:rPr lang="ru-RU" sz="2400" i="1" dirty="0"/>
              <a:t> </a:t>
            </a:r>
            <a:r>
              <a:rPr lang="ru-RU" sz="2400" i="1" dirty="0" err="1"/>
              <a:t>компанією</a:t>
            </a:r>
            <a:r>
              <a:rPr lang="ru-RU" sz="2400" i="1" dirty="0"/>
              <a:t> </a:t>
            </a:r>
            <a:r>
              <a:rPr lang="ru-RU" sz="2400" i="1" dirty="0" err="1"/>
              <a:t>зовнішньоекономічної</a:t>
            </a:r>
            <a:r>
              <a:rPr lang="ru-RU" sz="2400" i="1" dirty="0"/>
              <a:t> </a:t>
            </a:r>
            <a:r>
              <a:rPr lang="ru-RU" sz="2400" i="1" dirty="0" err="1"/>
              <a:t>діяльності</a:t>
            </a:r>
            <a:endParaRPr lang="ru-UA" sz="2400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147206-0292-CA7E-DD23-12CD26462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30" y="440178"/>
            <a:ext cx="2894467" cy="202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38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0A7C9-2E44-A987-9E71-2F1EB862D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238" y="364386"/>
            <a:ext cx="8911687" cy="9234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i="1" dirty="0"/>
              <a:t>ПЕРЕВАГИ </a:t>
            </a:r>
            <a:endParaRPr lang="ru-UA" sz="7200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363F870-018A-B44B-A142-62E38990B6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55811" y="1792518"/>
            <a:ext cx="4366759" cy="3777622"/>
          </a:xfrm>
        </p:spPr>
        <p:txBody>
          <a:bodyPr>
            <a:normAutofit/>
          </a:bodyPr>
          <a:lstStyle/>
          <a:p>
            <a:r>
              <a:rPr lang="ru-RU" sz="3400" dirty="0" err="1"/>
              <a:t>генеральні</a:t>
            </a:r>
            <a:r>
              <a:rPr lang="ru-RU" sz="3400" dirty="0"/>
              <a:t> </a:t>
            </a:r>
            <a:r>
              <a:rPr lang="ru-RU" sz="3400" dirty="0" err="1"/>
              <a:t>дозвільні</a:t>
            </a:r>
            <a:r>
              <a:rPr lang="ru-RU" sz="3400" dirty="0"/>
              <a:t> </a:t>
            </a:r>
            <a:r>
              <a:rPr lang="ru-RU" sz="3400" dirty="0" err="1"/>
              <a:t>документи</a:t>
            </a:r>
            <a:endParaRPr lang="ru-RU" sz="3400" dirty="0"/>
          </a:p>
          <a:p>
            <a:pPr marL="0" indent="0">
              <a:buNone/>
            </a:pPr>
            <a:endParaRPr lang="ru-RU" sz="3400" dirty="0"/>
          </a:p>
          <a:p>
            <a:r>
              <a:rPr lang="ru-RU" sz="3400" dirty="0" err="1"/>
              <a:t>відкриті</a:t>
            </a:r>
            <a:r>
              <a:rPr lang="ru-RU" sz="3400" dirty="0"/>
              <a:t> </a:t>
            </a:r>
            <a:r>
              <a:rPr lang="ru-RU" sz="3400" dirty="0" err="1"/>
              <a:t>дозвільні</a:t>
            </a:r>
            <a:r>
              <a:rPr lang="ru-RU" sz="3400" dirty="0"/>
              <a:t> </a:t>
            </a:r>
            <a:r>
              <a:rPr lang="ru-RU" sz="3400" dirty="0" err="1"/>
              <a:t>документи</a:t>
            </a:r>
            <a:r>
              <a:rPr lang="ru-RU" sz="3400" dirty="0"/>
              <a:t> </a:t>
            </a:r>
            <a:endParaRPr lang="ru-UA" sz="3400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B194193-7388-B736-8E2F-43C697695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2570" y="3897086"/>
            <a:ext cx="5769430" cy="2436588"/>
          </a:xfrm>
        </p:spPr>
        <p:txBody>
          <a:bodyPr>
            <a:noAutofit/>
          </a:bodyPr>
          <a:lstStyle/>
          <a:p>
            <a:r>
              <a:rPr lang="ru-RU" sz="3400" dirty="0" err="1"/>
              <a:t>повноваження</a:t>
            </a:r>
            <a:r>
              <a:rPr lang="ru-RU" sz="3400" dirty="0"/>
              <a:t> </a:t>
            </a:r>
            <a:r>
              <a:rPr lang="ru-RU" sz="3400" dirty="0" err="1"/>
              <a:t>Кабінету</a:t>
            </a:r>
            <a:r>
              <a:rPr lang="ru-RU" sz="3400" dirty="0"/>
              <a:t> </a:t>
            </a:r>
            <a:r>
              <a:rPr lang="ru-RU" sz="3400" dirty="0" err="1"/>
              <a:t>Міністрів</a:t>
            </a:r>
            <a:r>
              <a:rPr lang="ru-RU" sz="3400" dirty="0"/>
              <a:t> </a:t>
            </a:r>
            <a:r>
              <a:rPr lang="ru-RU" sz="3400" dirty="0" err="1"/>
              <a:t>України</a:t>
            </a:r>
            <a:r>
              <a:rPr lang="ru-RU" sz="3400" dirty="0"/>
              <a:t> на </a:t>
            </a:r>
            <a:r>
              <a:rPr lang="ru-RU" sz="3400" dirty="0" err="1"/>
              <a:t>експорт</a:t>
            </a:r>
            <a:r>
              <a:rPr lang="ru-RU" sz="3400" dirty="0"/>
              <a:t>/ </a:t>
            </a:r>
            <a:r>
              <a:rPr lang="ru-RU" sz="3400" dirty="0" err="1"/>
              <a:t>імпорт</a:t>
            </a:r>
            <a:r>
              <a:rPr lang="ru-RU" sz="3400" dirty="0"/>
              <a:t> </a:t>
            </a:r>
            <a:r>
              <a:rPr lang="ru-RU" sz="3400" dirty="0" err="1"/>
              <a:t>товарів</a:t>
            </a:r>
            <a:r>
              <a:rPr lang="ru-RU" sz="3400" dirty="0"/>
              <a:t> </a:t>
            </a:r>
            <a:r>
              <a:rPr lang="ru-RU" sz="3400" dirty="0" err="1"/>
              <a:t>військового</a:t>
            </a:r>
            <a:r>
              <a:rPr lang="ru-RU" sz="3400" dirty="0"/>
              <a:t> </a:t>
            </a:r>
            <a:r>
              <a:rPr lang="ru-RU" sz="3400" dirty="0" err="1"/>
              <a:t>призначення</a:t>
            </a:r>
            <a:endParaRPr lang="ru-UA" sz="3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CA60EB-D42B-9470-4E66-4646FB46D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712" y="540623"/>
            <a:ext cx="2731803" cy="191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17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152D1-7E85-06BF-DA4A-E61A9A7F8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828" y="76202"/>
            <a:ext cx="10635343" cy="11103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u="sng" dirty="0" err="1"/>
              <a:t>Формування</a:t>
            </a:r>
            <a:r>
              <a:rPr lang="ru-RU" sz="4800" u="sng" dirty="0"/>
              <a:t> </a:t>
            </a:r>
            <a:r>
              <a:rPr lang="ru-RU" sz="4800" u="sng" dirty="0" err="1"/>
              <a:t>структури</a:t>
            </a:r>
            <a:r>
              <a:rPr lang="ru-RU" sz="4800" u="sng" dirty="0"/>
              <a:t> </a:t>
            </a:r>
            <a:br>
              <a:rPr lang="ru-RU" sz="4800" u="sng" dirty="0"/>
            </a:br>
            <a:r>
              <a:rPr lang="ru-RU" sz="4800" u="sng" dirty="0" err="1"/>
              <a:t>системи</a:t>
            </a:r>
            <a:r>
              <a:rPr lang="ru-RU" sz="4800" u="sng" dirty="0"/>
              <a:t> ВФЕК </a:t>
            </a:r>
            <a:endParaRPr lang="ru-UA" sz="4800" u="sng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3D0BB1D-24C7-35E9-5845-4A2F188548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3744" y="4683775"/>
            <a:ext cx="4125686" cy="1970313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err="1"/>
              <a:t>Уповноважений</a:t>
            </a:r>
            <a:r>
              <a:rPr lang="ru-RU" sz="2400" i="1" dirty="0"/>
              <a:t> з </a:t>
            </a:r>
            <a:r>
              <a:rPr lang="ru-RU" sz="2400" i="1" dirty="0" err="1"/>
              <a:t>питань</a:t>
            </a:r>
            <a:r>
              <a:rPr lang="ru-RU" sz="2400" i="1" dirty="0"/>
              <a:t>  </a:t>
            </a:r>
            <a:r>
              <a:rPr lang="ru-RU" sz="2400" i="1" dirty="0" err="1"/>
              <a:t>експортного</a:t>
            </a:r>
            <a:r>
              <a:rPr lang="ru-RU" sz="2400" i="1" dirty="0"/>
              <a:t> контролю </a:t>
            </a:r>
          </a:p>
          <a:p>
            <a:pPr marL="0" indent="0" algn="ctr">
              <a:buNone/>
            </a:pPr>
            <a:r>
              <a:rPr lang="ru-RU" sz="2400" i="1" dirty="0"/>
              <a:t>(менеджер, </a:t>
            </a:r>
            <a:r>
              <a:rPr lang="ru-RU" sz="2400" i="1" dirty="0" err="1"/>
              <a:t>фахівець</a:t>
            </a:r>
            <a:r>
              <a:rPr lang="ru-RU" sz="2400" i="1" dirty="0"/>
              <a:t>, </a:t>
            </a:r>
            <a:r>
              <a:rPr lang="ru-RU" sz="2400" i="1" dirty="0" err="1"/>
              <a:t>відповідальний</a:t>
            </a:r>
            <a:r>
              <a:rPr lang="ru-RU" sz="2400" i="1" dirty="0"/>
              <a:t>)</a:t>
            </a:r>
            <a:endParaRPr lang="ru-UA" sz="2400" i="1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46B23A2-C144-E7F0-970C-74B14BF0A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22028" y="4942114"/>
            <a:ext cx="4287382" cy="1110342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err="1"/>
              <a:t>Окремий</a:t>
            </a:r>
            <a:r>
              <a:rPr lang="ru-RU" sz="2400" i="1" dirty="0"/>
              <a:t> </a:t>
            </a:r>
            <a:r>
              <a:rPr lang="ru-RU" sz="2400" i="1" dirty="0" err="1"/>
              <a:t>структурний</a:t>
            </a:r>
            <a:r>
              <a:rPr lang="ru-RU" sz="2400" i="1" dirty="0"/>
              <a:t> </a:t>
            </a:r>
            <a:r>
              <a:rPr lang="ru-RU" sz="2400" i="1" dirty="0" err="1"/>
              <a:t>підрозділ</a:t>
            </a:r>
            <a:r>
              <a:rPr lang="ru-RU" sz="2400" i="1" dirty="0"/>
              <a:t> </a:t>
            </a:r>
          </a:p>
          <a:p>
            <a:pPr marL="0" indent="0" algn="ctr">
              <a:buNone/>
            </a:pPr>
            <a:r>
              <a:rPr lang="ru-RU" sz="2400" i="1" dirty="0"/>
              <a:t>(</a:t>
            </a:r>
            <a:r>
              <a:rPr lang="ru-RU" sz="2400" i="1" dirty="0" err="1"/>
              <a:t>група</a:t>
            </a:r>
            <a:r>
              <a:rPr lang="ru-RU" sz="2400" i="1" dirty="0"/>
              <a:t>, бюро, </a:t>
            </a:r>
            <a:r>
              <a:rPr lang="ru-RU" sz="2400" i="1" dirty="0" err="1"/>
              <a:t>відділ</a:t>
            </a:r>
            <a:r>
              <a:rPr lang="ru-RU" sz="2400" i="1" dirty="0"/>
              <a:t>, департамент)</a:t>
            </a:r>
            <a:endParaRPr lang="ru-UA" sz="2400" i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2C8425-39D7-8C37-E95E-ED945D347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028" y="1480457"/>
            <a:ext cx="3646713" cy="31677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8A675E-0D03-2099-EDC9-1D4BA670A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516031"/>
            <a:ext cx="4374069" cy="316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28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FC5405-5A89-4486-53F2-F3124C595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856" y="329903"/>
            <a:ext cx="7199144" cy="827315"/>
          </a:xfrm>
        </p:spPr>
        <p:txBody>
          <a:bodyPr>
            <a:noAutofit/>
          </a:bodyPr>
          <a:lstStyle/>
          <a:p>
            <a:pPr algn="ctr"/>
            <a:r>
              <a:rPr lang="ru-RU" sz="4000" b="1" i="1" u="sng" dirty="0"/>
              <a:t>ОБОВ</a:t>
            </a:r>
            <a:r>
              <a:rPr lang="en-US" sz="4000" b="1" i="1" u="sng" dirty="0"/>
              <a:t>’</a:t>
            </a:r>
            <a:r>
              <a:rPr lang="ru-RU" sz="4000" b="1" i="1" u="sng" dirty="0"/>
              <a:t>ЯЗКОВІ ВИМОГИ  </a:t>
            </a:r>
            <a:endParaRPr lang="ru-UA" sz="4000" b="1" i="1" u="sng" dirty="0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F7546B0D-CD56-177E-EB33-3268266D31B1}"/>
              </a:ext>
            </a:extLst>
          </p:cNvPr>
          <p:cNvSpPr/>
          <p:nvPr/>
        </p:nvSpPr>
        <p:spPr>
          <a:xfrm>
            <a:off x="3921578" y="3580023"/>
            <a:ext cx="4776107" cy="789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КЕРІВНИК ПІДПРИЄМСТВА </a:t>
            </a:r>
            <a:endParaRPr lang="ru-UA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EA4D2728-E8DD-CDC3-21BA-8238540AEFB5}"/>
              </a:ext>
            </a:extLst>
          </p:cNvPr>
          <p:cNvSpPr/>
          <p:nvPr/>
        </p:nvSpPr>
        <p:spPr>
          <a:xfrm>
            <a:off x="4120240" y="5701019"/>
            <a:ext cx="4378781" cy="991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УПОВНОВАЖЕНИЙ З ПИТАНЬ ЕКСПОРТНОГО КОНТРОЛЮ </a:t>
            </a:r>
            <a:endParaRPr lang="ru-UA" dirty="0"/>
          </a:p>
        </p:txBody>
      </p:sp>
      <p:sp>
        <p:nvSpPr>
          <p:cNvPr id="8" name="Стрілка: униз 7">
            <a:extLst>
              <a:ext uri="{FF2B5EF4-FFF2-40B4-BE49-F238E27FC236}">
                <a16:creationId xmlns:a16="http://schemas.microsoft.com/office/drawing/2014/main" id="{3A2562CC-FD2F-9CC7-7AB4-E8642A8A3FB3}"/>
              </a:ext>
            </a:extLst>
          </p:cNvPr>
          <p:cNvSpPr/>
          <p:nvPr/>
        </p:nvSpPr>
        <p:spPr>
          <a:xfrm>
            <a:off x="5802085" y="4454323"/>
            <a:ext cx="587829" cy="123191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DFFA751-26E9-7DCC-7AEA-C12BD41AC375}"/>
              </a:ext>
            </a:extLst>
          </p:cNvPr>
          <p:cNvSpPr txBox="1">
            <a:spLocks/>
          </p:cNvSpPr>
          <p:nvPr/>
        </p:nvSpPr>
        <p:spPr>
          <a:xfrm>
            <a:off x="4820047" y="2060197"/>
            <a:ext cx="6030685" cy="8019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i="1" dirty="0"/>
              <a:t>Максимальна </a:t>
            </a:r>
            <a:r>
              <a:rPr lang="ru-RU" sz="4000" b="1" i="1" dirty="0" err="1"/>
              <a:t>незалежність</a:t>
            </a:r>
            <a:r>
              <a:rPr lang="ru-RU" sz="4000" b="1" i="1" dirty="0"/>
              <a:t> </a:t>
            </a:r>
            <a:r>
              <a:rPr lang="ru-RU" sz="4800" b="1" i="1" dirty="0"/>
              <a:t> </a:t>
            </a:r>
            <a:endParaRPr lang="ru-UA" sz="4800" b="1" i="1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FE19913-583B-6899-9529-ABC60D7F9554}"/>
              </a:ext>
            </a:extLst>
          </p:cNvPr>
          <p:cNvSpPr txBox="1">
            <a:spLocks/>
          </p:cNvSpPr>
          <p:nvPr/>
        </p:nvSpPr>
        <p:spPr>
          <a:xfrm>
            <a:off x="4316183" y="432709"/>
            <a:ext cx="5477443" cy="8273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/>
              <a:t> </a:t>
            </a:r>
            <a:endParaRPr lang="ru-UA" sz="3200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E3A3EC0-B043-11CE-2ACD-844549E1A80C}"/>
              </a:ext>
            </a:extLst>
          </p:cNvPr>
          <p:cNvSpPr txBox="1">
            <a:spLocks/>
          </p:cNvSpPr>
          <p:nvPr/>
        </p:nvSpPr>
        <p:spPr>
          <a:xfrm>
            <a:off x="1413384" y="2778107"/>
            <a:ext cx="6030685" cy="8019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i="1" dirty="0" err="1"/>
              <a:t>Відповідні</a:t>
            </a:r>
            <a:r>
              <a:rPr lang="ru-RU" sz="3200" b="1" i="1" dirty="0"/>
              <a:t> </a:t>
            </a:r>
            <a:r>
              <a:rPr lang="ru-RU" sz="3200" b="1" i="1" dirty="0" err="1"/>
              <a:t>повноваження</a:t>
            </a:r>
            <a:r>
              <a:rPr lang="ru-RU" sz="3200" b="1" i="1" dirty="0"/>
              <a:t>   </a:t>
            </a:r>
            <a:endParaRPr lang="ru-UA" sz="3200" b="1" i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AC159A1-5FDE-D4F7-A7E7-C087D03A8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98" y="1232882"/>
            <a:ext cx="5474682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23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7A1163-6537-961A-07ED-036F616C8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593" y="236973"/>
            <a:ext cx="9762898" cy="4535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i="1" u="sng" dirty="0"/>
              <a:t>ВЗАЄМОДІЯ</a:t>
            </a:r>
            <a:r>
              <a:rPr lang="ru-RU" sz="4000" i="1" dirty="0"/>
              <a:t> </a:t>
            </a:r>
            <a:endParaRPr lang="ru-UA" sz="4000" i="1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362056D4-3E48-6EDB-63CD-E5417415955F}"/>
              </a:ext>
            </a:extLst>
          </p:cNvPr>
          <p:cNvSpPr/>
          <p:nvPr/>
        </p:nvSpPr>
        <p:spPr>
          <a:xfrm>
            <a:off x="4354286" y="3113315"/>
            <a:ext cx="4495800" cy="1828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Уповноважень</a:t>
            </a:r>
            <a:r>
              <a:rPr lang="ru-RU" dirty="0"/>
              <a:t>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експортного</a:t>
            </a:r>
            <a:r>
              <a:rPr lang="ru-RU" dirty="0"/>
              <a:t> контролю/ </a:t>
            </a:r>
            <a:r>
              <a:rPr lang="ru-RU" dirty="0" err="1"/>
              <a:t>відділ</a:t>
            </a:r>
            <a:r>
              <a:rPr lang="ru-RU" dirty="0"/>
              <a:t> </a:t>
            </a:r>
            <a:r>
              <a:rPr lang="ru-RU" dirty="0" err="1"/>
              <a:t>експортного</a:t>
            </a:r>
            <a:r>
              <a:rPr lang="ru-RU" dirty="0"/>
              <a:t> контролю </a:t>
            </a:r>
            <a:endParaRPr lang="ru-UA" dirty="0"/>
          </a:p>
        </p:txBody>
      </p:sp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id="{0FFF7719-B62D-EA3F-675D-CD6B2CEDC871}"/>
              </a:ext>
            </a:extLst>
          </p:cNvPr>
          <p:cNvCxnSpPr>
            <a:stCxn id="4" idx="7"/>
          </p:cNvCxnSpPr>
          <p:nvPr/>
        </p:nvCxnSpPr>
        <p:spPr>
          <a:xfrm flipV="1">
            <a:off x="8191691" y="2547257"/>
            <a:ext cx="1093824" cy="833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зі стрілкою 10">
            <a:extLst>
              <a:ext uri="{FF2B5EF4-FFF2-40B4-BE49-F238E27FC236}">
                <a16:creationId xmlns:a16="http://schemas.microsoft.com/office/drawing/2014/main" id="{D51D6D18-5142-FED4-5A93-8A833C8F7E1E}"/>
              </a:ext>
            </a:extLst>
          </p:cNvPr>
          <p:cNvCxnSpPr>
            <a:stCxn id="4" idx="4"/>
          </p:cNvCxnSpPr>
          <p:nvPr/>
        </p:nvCxnSpPr>
        <p:spPr>
          <a:xfrm flipH="1">
            <a:off x="6596743" y="4942115"/>
            <a:ext cx="5443" cy="100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49ECBA21-39F5-179A-09FA-4DA1130EC79C}"/>
              </a:ext>
            </a:extLst>
          </p:cNvPr>
          <p:cNvCxnSpPr>
            <a:stCxn id="4" idx="5"/>
          </p:cNvCxnSpPr>
          <p:nvPr/>
        </p:nvCxnSpPr>
        <p:spPr>
          <a:xfrm>
            <a:off x="8191691" y="4674293"/>
            <a:ext cx="658395" cy="833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зі стрілкою 14">
            <a:extLst>
              <a:ext uri="{FF2B5EF4-FFF2-40B4-BE49-F238E27FC236}">
                <a16:creationId xmlns:a16="http://schemas.microsoft.com/office/drawing/2014/main" id="{0EF794BF-6F3B-DDFE-9C00-A2E8289751EB}"/>
              </a:ext>
            </a:extLst>
          </p:cNvPr>
          <p:cNvCxnSpPr>
            <a:stCxn id="4" idx="6"/>
          </p:cNvCxnSpPr>
          <p:nvPr/>
        </p:nvCxnSpPr>
        <p:spPr>
          <a:xfrm>
            <a:off x="8850086" y="4027715"/>
            <a:ext cx="11103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9000D312-9F78-BB2B-C78F-E5E9CD5D127B}"/>
              </a:ext>
            </a:extLst>
          </p:cNvPr>
          <p:cNvCxnSpPr/>
          <p:nvPr/>
        </p:nvCxnSpPr>
        <p:spPr>
          <a:xfrm>
            <a:off x="4593771" y="437605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>
            <a:extLst>
              <a:ext uri="{FF2B5EF4-FFF2-40B4-BE49-F238E27FC236}">
                <a16:creationId xmlns:a16="http://schemas.microsoft.com/office/drawing/2014/main" id="{1A9D1BAE-95AC-F192-9CE0-32FA84A78E75}"/>
              </a:ext>
            </a:extLst>
          </p:cNvPr>
          <p:cNvCxnSpPr>
            <a:stCxn id="4" idx="3"/>
          </p:cNvCxnSpPr>
          <p:nvPr/>
        </p:nvCxnSpPr>
        <p:spPr>
          <a:xfrm flipH="1">
            <a:off x="4180115" y="4674293"/>
            <a:ext cx="832566" cy="659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зі стрілкою 20">
            <a:extLst>
              <a:ext uri="{FF2B5EF4-FFF2-40B4-BE49-F238E27FC236}">
                <a16:creationId xmlns:a16="http://schemas.microsoft.com/office/drawing/2014/main" id="{CA5B68B9-A018-128F-443D-9B5E929DD5B6}"/>
              </a:ext>
            </a:extLst>
          </p:cNvPr>
          <p:cNvCxnSpPr/>
          <p:nvPr/>
        </p:nvCxnSpPr>
        <p:spPr>
          <a:xfrm flipH="1">
            <a:off x="5105400" y="3505200"/>
            <a:ext cx="324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79EB99F6-42A8-E71A-8640-1CA73C7781B3}"/>
              </a:ext>
            </a:extLst>
          </p:cNvPr>
          <p:cNvCxnSpPr>
            <a:stCxn id="4" idx="0"/>
          </p:cNvCxnSpPr>
          <p:nvPr/>
        </p:nvCxnSpPr>
        <p:spPr>
          <a:xfrm flipH="1" flipV="1">
            <a:off x="6596743" y="2046514"/>
            <a:ext cx="5443" cy="1066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зі стрілкою 24">
            <a:extLst>
              <a:ext uri="{FF2B5EF4-FFF2-40B4-BE49-F238E27FC236}">
                <a16:creationId xmlns:a16="http://schemas.microsoft.com/office/drawing/2014/main" id="{D527785C-4CC2-48FF-B360-CEE29CF0B554}"/>
              </a:ext>
            </a:extLst>
          </p:cNvPr>
          <p:cNvCxnSpPr/>
          <p:nvPr/>
        </p:nvCxnSpPr>
        <p:spPr>
          <a:xfrm>
            <a:off x="4833257" y="3429000"/>
            <a:ext cx="0" cy="21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зі стрілкою 26">
            <a:extLst>
              <a:ext uri="{FF2B5EF4-FFF2-40B4-BE49-F238E27FC236}">
                <a16:creationId xmlns:a16="http://schemas.microsoft.com/office/drawing/2014/main" id="{F2EAE216-1617-0912-E0C0-AAE825CF31D7}"/>
              </a:ext>
            </a:extLst>
          </p:cNvPr>
          <p:cNvCxnSpPr/>
          <p:nvPr/>
        </p:nvCxnSpPr>
        <p:spPr>
          <a:xfrm>
            <a:off x="7674429" y="3907971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>
            <a:extLst>
              <a:ext uri="{FF2B5EF4-FFF2-40B4-BE49-F238E27FC236}">
                <a16:creationId xmlns:a16="http://schemas.microsoft.com/office/drawing/2014/main" id="{FCE65D2E-0A50-752C-3302-F5988BE494DE}"/>
              </a:ext>
            </a:extLst>
          </p:cNvPr>
          <p:cNvCxnSpPr>
            <a:stCxn id="4" idx="1"/>
          </p:cNvCxnSpPr>
          <p:nvPr/>
        </p:nvCxnSpPr>
        <p:spPr>
          <a:xfrm flipH="1" flipV="1">
            <a:off x="4245429" y="2514600"/>
            <a:ext cx="767252" cy="866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зі стрілкою 30">
            <a:extLst>
              <a:ext uri="{FF2B5EF4-FFF2-40B4-BE49-F238E27FC236}">
                <a16:creationId xmlns:a16="http://schemas.microsoft.com/office/drawing/2014/main" id="{E2FDFF01-70D6-150C-DB29-B427DCE5EC96}"/>
              </a:ext>
            </a:extLst>
          </p:cNvPr>
          <p:cNvCxnSpPr>
            <a:stCxn id="4" idx="2"/>
          </p:cNvCxnSpPr>
          <p:nvPr/>
        </p:nvCxnSpPr>
        <p:spPr>
          <a:xfrm flipH="1">
            <a:off x="3015343" y="4027715"/>
            <a:ext cx="13389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кутник: округлені кути 31">
            <a:extLst>
              <a:ext uri="{FF2B5EF4-FFF2-40B4-BE49-F238E27FC236}">
                <a16:creationId xmlns:a16="http://schemas.microsoft.com/office/drawing/2014/main" id="{E4C322DD-8EFB-DDEC-B9A2-6C296765951F}"/>
              </a:ext>
            </a:extLst>
          </p:cNvPr>
          <p:cNvSpPr/>
          <p:nvPr/>
        </p:nvSpPr>
        <p:spPr>
          <a:xfrm>
            <a:off x="9285514" y="2046514"/>
            <a:ext cx="28194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Зовнішньоекономічна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A3D37F21-A609-29E7-D8DF-C03EAB6211C2}"/>
              </a:ext>
            </a:extLst>
          </p:cNvPr>
          <p:cNvSpPr/>
          <p:nvPr/>
        </p:nvSpPr>
        <p:spPr>
          <a:xfrm>
            <a:off x="9960429" y="3588662"/>
            <a:ext cx="2231571" cy="8781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Бухгалтерія</a:t>
            </a:r>
            <a:endParaRPr lang="ru-UA" dirty="0"/>
          </a:p>
        </p:txBody>
      </p:sp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id="{2336466F-14BE-F5C4-33E2-F41EEA0D475F}"/>
              </a:ext>
            </a:extLst>
          </p:cNvPr>
          <p:cNvSpPr/>
          <p:nvPr/>
        </p:nvSpPr>
        <p:spPr>
          <a:xfrm>
            <a:off x="8899453" y="5192486"/>
            <a:ext cx="2540226" cy="10014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Логістика</a:t>
            </a:r>
            <a:endParaRPr lang="ru-UA" dirty="0"/>
          </a:p>
        </p:txBody>
      </p:sp>
      <p:sp>
        <p:nvSpPr>
          <p:cNvPr id="35" name="Прямокутник: округлені кути 34">
            <a:extLst>
              <a:ext uri="{FF2B5EF4-FFF2-40B4-BE49-F238E27FC236}">
                <a16:creationId xmlns:a16="http://schemas.microsoft.com/office/drawing/2014/main" id="{4A3A7E57-A713-F8CD-F170-7A03656C9B4C}"/>
              </a:ext>
            </a:extLst>
          </p:cNvPr>
          <p:cNvSpPr/>
          <p:nvPr/>
        </p:nvSpPr>
        <p:spPr>
          <a:xfrm>
            <a:off x="5442857" y="1280193"/>
            <a:ext cx="2536370" cy="7488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Митне</a:t>
            </a:r>
            <a:r>
              <a:rPr lang="ru-RU" dirty="0"/>
              <a:t> </a:t>
            </a:r>
            <a:r>
              <a:rPr lang="ru-RU" dirty="0" err="1"/>
              <a:t>оформлення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4288CBCC-AB63-5289-E36C-DC32CC2B870D}"/>
              </a:ext>
            </a:extLst>
          </p:cNvPr>
          <p:cNvSpPr/>
          <p:nvPr/>
        </p:nvSpPr>
        <p:spPr>
          <a:xfrm>
            <a:off x="2296887" y="1737395"/>
            <a:ext cx="2536370" cy="7488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Маркетинг </a:t>
            </a:r>
            <a:endParaRPr lang="ru-UA" dirty="0"/>
          </a:p>
        </p:txBody>
      </p:sp>
      <p:sp>
        <p:nvSpPr>
          <p:cNvPr id="37" name="Прямокутник: округлені кути 36">
            <a:extLst>
              <a:ext uri="{FF2B5EF4-FFF2-40B4-BE49-F238E27FC236}">
                <a16:creationId xmlns:a16="http://schemas.microsoft.com/office/drawing/2014/main" id="{18333657-73E7-EFC2-5830-48339A1D6ACB}"/>
              </a:ext>
            </a:extLst>
          </p:cNvPr>
          <p:cNvSpPr/>
          <p:nvPr/>
        </p:nvSpPr>
        <p:spPr>
          <a:xfrm>
            <a:off x="642066" y="3450771"/>
            <a:ext cx="2373277" cy="9209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Виробництво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38" name="Прямокутник: округлені кути 37">
            <a:extLst>
              <a:ext uri="{FF2B5EF4-FFF2-40B4-BE49-F238E27FC236}">
                <a16:creationId xmlns:a16="http://schemas.microsoft.com/office/drawing/2014/main" id="{2AE4E0F2-ACBE-0E52-64FF-278B6FA3BB07}"/>
              </a:ext>
            </a:extLst>
          </p:cNvPr>
          <p:cNvSpPr/>
          <p:nvPr/>
        </p:nvSpPr>
        <p:spPr>
          <a:xfrm>
            <a:off x="1545772" y="5334000"/>
            <a:ext cx="2803071" cy="9209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Безпека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39" name="Прямокутник: округлені кути 38">
            <a:extLst>
              <a:ext uri="{FF2B5EF4-FFF2-40B4-BE49-F238E27FC236}">
                <a16:creationId xmlns:a16="http://schemas.microsoft.com/office/drawing/2014/main" id="{301E0744-50FF-8DBB-6AA4-7585393B2220}"/>
              </a:ext>
            </a:extLst>
          </p:cNvPr>
          <p:cNvSpPr/>
          <p:nvPr/>
        </p:nvSpPr>
        <p:spPr>
          <a:xfrm>
            <a:off x="5210594" y="5983977"/>
            <a:ext cx="2540226" cy="8076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Юристи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5542893E-B184-9067-0AF1-BA567C88851D}"/>
              </a:ext>
            </a:extLst>
          </p:cNvPr>
          <p:cNvSpPr/>
          <p:nvPr/>
        </p:nvSpPr>
        <p:spPr>
          <a:xfrm>
            <a:off x="5867400" y="5963196"/>
            <a:ext cx="152400" cy="4571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1195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DEF8B-9DB7-B7FC-0113-816E08C8E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12481"/>
            <a:ext cx="8911687" cy="791033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err="1"/>
              <a:t>Функції</a:t>
            </a:r>
            <a:r>
              <a:rPr lang="ru-RU" u="sng" dirty="0"/>
              <a:t> </a:t>
            </a:r>
            <a:r>
              <a:rPr lang="ru-RU" u="sng" dirty="0" err="1"/>
              <a:t>уповноваженого</a:t>
            </a:r>
            <a:r>
              <a:rPr lang="ru-RU" u="sng" dirty="0"/>
              <a:t> з </a:t>
            </a:r>
            <a:r>
              <a:rPr lang="ru-RU" u="sng" dirty="0" err="1"/>
              <a:t>питань</a:t>
            </a:r>
            <a:r>
              <a:rPr lang="ru-RU" u="sng" dirty="0"/>
              <a:t> </a:t>
            </a:r>
            <a:r>
              <a:rPr lang="ru-RU" u="sng" dirty="0" err="1"/>
              <a:t>експортного</a:t>
            </a:r>
            <a:r>
              <a:rPr lang="ru-RU" u="sng" dirty="0"/>
              <a:t> контролю </a:t>
            </a:r>
            <a:endParaRPr lang="ru-UA" u="sng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C9EFFF-A918-D9AE-7877-9037FF521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485" y="1306287"/>
            <a:ext cx="10178144" cy="4952999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8000" i="1" dirty="0" err="1"/>
              <a:t>Забезпечення</a:t>
            </a:r>
            <a:r>
              <a:rPr lang="ru-RU" sz="8000" i="1" dirty="0"/>
              <a:t> </a:t>
            </a:r>
            <a:r>
              <a:rPr lang="ru-RU" sz="8000" i="1" dirty="0" err="1"/>
              <a:t>постійної</a:t>
            </a:r>
            <a:r>
              <a:rPr lang="ru-RU" sz="8000" i="1" dirty="0"/>
              <a:t> </a:t>
            </a:r>
            <a:r>
              <a:rPr lang="ru-RU" sz="8000" i="1" dirty="0" err="1"/>
              <a:t>взаємодії</a:t>
            </a:r>
            <a:r>
              <a:rPr lang="ru-RU" sz="8000" i="1" dirty="0"/>
              <a:t> з </a:t>
            </a:r>
            <a:r>
              <a:rPr lang="ru-RU" sz="8000" i="1" dirty="0" err="1"/>
              <a:t>Держекспортконтролем</a:t>
            </a:r>
            <a:r>
              <a:rPr lang="ru-RU" sz="8000" i="1" dirty="0"/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8000" i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8000" i="1" dirty="0" err="1"/>
              <a:t>Розподіл</a:t>
            </a:r>
            <a:r>
              <a:rPr lang="ru-RU" sz="8000" i="1" dirty="0"/>
              <a:t> </a:t>
            </a:r>
            <a:r>
              <a:rPr lang="ru-RU" sz="8000" i="1" dirty="0" err="1"/>
              <a:t>функцій</a:t>
            </a:r>
            <a:r>
              <a:rPr lang="ru-RU" sz="8000" i="1" dirty="0"/>
              <a:t>, </a:t>
            </a:r>
            <a:r>
              <a:rPr lang="ru-RU" sz="8000" i="1" dirty="0" err="1"/>
              <a:t>які</a:t>
            </a:r>
            <a:r>
              <a:rPr lang="ru-RU" sz="8000" i="1" dirty="0"/>
              <a:t> </a:t>
            </a:r>
            <a:r>
              <a:rPr lang="ru-RU" sz="8000" i="1" dirty="0" err="1"/>
              <a:t>будуть</a:t>
            </a:r>
            <a:r>
              <a:rPr lang="ru-RU" sz="8000" i="1" dirty="0"/>
              <a:t> </a:t>
            </a:r>
            <a:r>
              <a:rPr lang="ru-RU" sz="8000" i="1" dirty="0" err="1"/>
              <a:t>виконувати</a:t>
            </a:r>
            <a:r>
              <a:rPr lang="ru-RU" sz="8000" i="1" dirty="0"/>
              <a:t> </a:t>
            </a:r>
            <a:r>
              <a:rPr lang="ru-RU" sz="8000" i="1" dirty="0" err="1"/>
              <a:t>інші</a:t>
            </a:r>
            <a:r>
              <a:rPr lang="ru-RU" sz="8000" i="1" dirty="0"/>
              <a:t> </a:t>
            </a:r>
            <a:r>
              <a:rPr lang="ru-RU" sz="8000" i="1" dirty="0" err="1"/>
              <a:t>підрозділи</a:t>
            </a:r>
            <a:r>
              <a:rPr lang="ru-RU" sz="8000" i="1" dirty="0"/>
              <a:t> </a:t>
            </a:r>
            <a:r>
              <a:rPr lang="ru-RU" sz="8000" i="1" dirty="0" err="1"/>
              <a:t>включені</a:t>
            </a:r>
            <a:r>
              <a:rPr lang="ru-RU" sz="8000" i="1" dirty="0"/>
              <a:t> до </a:t>
            </a:r>
            <a:r>
              <a:rPr lang="ru-RU" sz="8000" i="1" dirty="0" err="1"/>
              <a:t>системи</a:t>
            </a:r>
            <a:endParaRPr lang="ru-RU" sz="8000" i="1" dirty="0"/>
          </a:p>
          <a:p>
            <a:pPr algn="just">
              <a:buFont typeface="Wingdings" panose="05000000000000000000" pitchFamily="2" charset="2"/>
              <a:buChar char="Ø"/>
            </a:pPr>
            <a:endParaRPr lang="ru-RU" sz="8000" i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8000" i="1" dirty="0" err="1"/>
              <a:t>Проведення</a:t>
            </a:r>
            <a:r>
              <a:rPr lang="ru-RU" sz="8000" i="1" dirty="0"/>
              <a:t> </a:t>
            </a:r>
            <a:r>
              <a:rPr lang="ru-RU" sz="8000" i="1" dirty="0" err="1"/>
              <a:t>навчання</a:t>
            </a:r>
            <a:r>
              <a:rPr lang="ru-RU" sz="8000" i="1" dirty="0"/>
              <a:t> </a:t>
            </a:r>
            <a:r>
              <a:rPr lang="ru-RU" sz="8000" i="1" dirty="0" err="1"/>
              <a:t>співробітників</a:t>
            </a:r>
            <a:r>
              <a:rPr lang="ru-RU" sz="8000" i="1" dirty="0"/>
              <a:t>, </a:t>
            </a:r>
            <a:r>
              <a:rPr lang="ru-RU" sz="8000" i="1" dirty="0" err="1"/>
              <a:t>які</a:t>
            </a:r>
            <a:r>
              <a:rPr lang="ru-RU" sz="8000" i="1" dirty="0"/>
              <a:t> </a:t>
            </a:r>
            <a:r>
              <a:rPr lang="ru-RU" sz="8000" i="1" dirty="0" err="1"/>
              <a:t>включені</a:t>
            </a:r>
            <a:r>
              <a:rPr lang="ru-RU" sz="8000" i="1" dirty="0"/>
              <a:t> до </a:t>
            </a:r>
            <a:r>
              <a:rPr lang="ru-RU" sz="8000" i="1" dirty="0" err="1"/>
              <a:t>системи</a:t>
            </a:r>
            <a:r>
              <a:rPr lang="ru-RU" sz="8000" i="1" dirty="0"/>
              <a:t> </a:t>
            </a:r>
          </a:p>
          <a:p>
            <a:pPr marL="0" indent="0" algn="just">
              <a:buNone/>
            </a:pPr>
            <a:endParaRPr lang="ru-RU" sz="8000" i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8000" i="1" dirty="0"/>
              <a:t> </a:t>
            </a:r>
            <a:r>
              <a:rPr lang="ru-RU" sz="8000" i="1" dirty="0" err="1"/>
              <a:t>Проведення</a:t>
            </a:r>
            <a:r>
              <a:rPr lang="ru-RU" sz="8000" i="1" dirty="0"/>
              <a:t> </a:t>
            </a:r>
            <a:r>
              <a:rPr lang="ru-RU" sz="8000" i="1" dirty="0" err="1"/>
              <a:t>регулярних</a:t>
            </a:r>
            <a:r>
              <a:rPr lang="ru-RU" sz="8000" i="1" dirty="0"/>
              <a:t> </a:t>
            </a:r>
            <a:r>
              <a:rPr lang="ru-RU" sz="8000" i="1" dirty="0" err="1"/>
              <a:t>перевірок</a:t>
            </a:r>
            <a:r>
              <a:rPr lang="ru-RU" sz="8000" i="1" dirty="0"/>
              <a:t> </a:t>
            </a:r>
            <a:r>
              <a:rPr lang="ru-RU" sz="8000" i="1" dirty="0" err="1"/>
              <a:t>роботи</a:t>
            </a:r>
            <a:r>
              <a:rPr lang="ru-RU" sz="8000" i="1" dirty="0"/>
              <a:t> </a:t>
            </a:r>
            <a:r>
              <a:rPr lang="ru-RU" sz="8000" i="1" dirty="0" err="1"/>
              <a:t>підрозділів</a:t>
            </a:r>
            <a:r>
              <a:rPr lang="ru-RU" sz="8000" i="1" dirty="0"/>
              <a:t> і персоналу, </a:t>
            </a:r>
            <a:r>
              <a:rPr lang="ru-RU" sz="8000" i="1" dirty="0" err="1"/>
              <a:t>що</a:t>
            </a:r>
            <a:r>
              <a:rPr lang="ru-RU" sz="8000" i="1" dirty="0"/>
              <a:t> </a:t>
            </a:r>
            <a:r>
              <a:rPr lang="ru-RU" sz="8000" i="1" dirty="0" err="1"/>
              <a:t>займаються</a:t>
            </a:r>
            <a:r>
              <a:rPr lang="ru-RU" sz="8000" i="1" dirty="0"/>
              <a:t> </a:t>
            </a:r>
            <a:r>
              <a:rPr lang="ru-RU" sz="8000" i="1" dirty="0" err="1"/>
              <a:t>питаннями</a:t>
            </a:r>
            <a:r>
              <a:rPr lang="ru-RU" sz="8000" i="1" dirty="0"/>
              <a:t> </a:t>
            </a:r>
            <a:r>
              <a:rPr lang="ru-RU" sz="8000" i="1" dirty="0" err="1"/>
              <a:t>експортного</a:t>
            </a:r>
            <a:r>
              <a:rPr lang="ru-RU" sz="8000" i="1" dirty="0"/>
              <a:t> контролю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8000" i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8000" i="1" dirty="0" err="1"/>
              <a:t>Розроблення</a:t>
            </a:r>
            <a:r>
              <a:rPr lang="ru-RU" sz="8000" i="1" dirty="0"/>
              <a:t> </a:t>
            </a:r>
            <a:r>
              <a:rPr lang="ru-RU" sz="8000" i="1" dirty="0" err="1"/>
              <a:t>інструкцій</a:t>
            </a:r>
            <a:r>
              <a:rPr lang="ru-RU" sz="8000" i="1" dirty="0"/>
              <a:t>, </a:t>
            </a:r>
            <a:r>
              <a:rPr lang="ru-RU" sz="8000" i="1" dirty="0" err="1"/>
              <a:t>механізмів</a:t>
            </a:r>
            <a:r>
              <a:rPr lang="ru-RU" sz="8000" i="1" dirty="0"/>
              <a:t> </a:t>
            </a:r>
            <a:r>
              <a:rPr lang="ru-RU" sz="8000" i="1" dirty="0" err="1"/>
              <a:t>здійснення</a:t>
            </a:r>
            <a:r>
              <a:rPr lang="ru-RU" sz="8000" i="1" dirty="0"/>
              <a:t> процедур </a:t>
            </a:r>
            <a:r>
              <a:rPr lang="ru-RU" sz="8000" i="1" dirty="0" err="1"/>
              <a:t>експортного</a:t>
            </a:r>
            <a:r>
              <a:rPr lang="ru-RU" sz="8000" i="1" dirty="0"/>
              <a:t> контролю, </a:t>
            </a:r>
            <a:r>
              <a:rPr lang="ru-RU" sz="8000" i="1" dirty="0" err="1"/>
              <a:t>створення</a:t>
            </a:r>
            <a:r>
              <a:rPr lang="ru-RU" sz="8000" i="1" dirty="0"/>
              <a:t>  та </a:t>
            </a:r>
            <a:r>
              <a:rPr lang="ru-RU" sz="8000" i="1" dirty="0" err="1"/>
              <a:t>постійне</a:t>
            </a:r>
            <a:r>
              <a:rPr lang="ru-RU" sz="8000" i="1" dirty="0"/>
              <a:t> </a:t>
            </a:r>
            <a:r>
              <a:rPr lang="ru-RU" sz="8000" i="1" dirty="0" err="1"/>
              <a:t>оновлення</a:t>
            </a:r>
            <a:r>
              <a:rPr lang="ru-RU" sz="8000" i="1" dirty="0"/>
              <a:t> </a:t>
            </a:r>
            <a:r>
              <a:rPr lang="ru-RU" sz="8000" i="1" dirty="0" err="1"/>
              <a:t>нормативної</a:t>
            </a:r>
            <a:r>
              <a:rPr lang="ru-RU" sz="8000" i="1" dirty="0"/>
              <a:t> </a:t>
            </a:r>
            <a:r>
              <a:rPr lang="ru-RU" sz="8000" i="1" dirty="0" err="1"/>
              <a:t>бази</a:t>
            </a:r>
            <a:endParaRPr lang="ru-RU" sz="8000" i="1" dirty="0"/>
          </a:p>
          <a:p>
            <a:pPr algn="just">
              <a:buFont typeface="Wingdings" panose="05000000000000000000" pitchFamily="2" charset="2"/>
              <a:buChar char="Ø"/>
            </a:pPr>
            <a:endParaRPr lang="ru-RU" sz="8000" i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8000" i="1" dirty="0" err="1"/>
              <a:t>Ведення</a:t>
            </a:r>
            <a:r>
              <a:rPr lang="ru-RU" sz="8000" i="1" dirty="0"/>
              <a:t> баз </a:t>
            </a:r>
            <a:r>
              <a:rPr lang="ru-RU" sz="8000" i="1" dirty="0" err="1"/>
              <a:t>даних</a:t>
            </a:r>
            <a:r>
              <a:rPr lang="ru-RU" sz="8000" i="1" dirty="0"/>
              <a:t> по </a:t>
            </a:r>
            <a:r>
              <a:rPr lang="ru-RU" sz="8000" i="1" dirty="0" err="1"/>
              <a:t>країнах</a:t>
            </a:r>
            <a:r>
              <a:rPr lang="ru-RU" sz="8000" i="1" dirty="0"/>
              <a:t>, </a:t>
            </a:r>
            <a:r>
              <a:rPr lang="ru-RU" sz="8000" i="1" dirty="0" err="1"/>
              <a:t>замовниках</a:t>
            </a:r>
            <a:r>
              <a:rPr lang="ru-RU" sz="8000" i="1" dirty="0"/>
              <a:t>, товарах, </a:t>
            </a:r>
            <a:r>
              <a:rPr lang="ru-RU" sz="8000" i="1" dirty="0" err="1"/>
              <a:t>кінцевих</a:t>
            </a:r>
            <a:r>
              <a:rPr lang="ru-RU" sz="8000" i="1" dirty="0"/>
              <a:t> </a:t>
            </a:r>
            <a:r>
              <a:rPr lang="ru-RU" sz="8000" i="1" dirty="0" err="1"/>
              <a:t>споживачах</a:t>
            </a:r>
            <a:r>
              <a:rPr lang="ru-RU" sz="8000" i="1" dirty="0"/>
              <a:t> </a:t>
            </a:r>
            <a:r>
              <a:rPr lang="ru-RU" sz="8000" i="1" dirty="0" err="1"/>
              <a:t>тощо</a:t>
            </a:r>
            <a:endParaRPr lang="ru-RU" sz="8000" i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384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DEF8B-9DB7-B7FC-0113-816E08C8E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12481"/>
            <a:ext cx="8911687" cy="1280890"/>
          </a:xfrm>
        </p:spPr>
        <p:txBody>
          <a:bodyPr/>
          <a:lstStyle/>
          <a:p>
            <a:pPr algn="ctr"/>
            <a:r>
              <a:rPr lang="ru-RU" u="sng" dirty="0" err="1"/>
              <a:t>Функції</a:t>
            </a:r>
            <a:r>
              <a:rPr lang="ru-RU" u="sng" dirty="0"/>
              <a:t> </a:t>
            </a:r>
            <a:r>
              <a:rPr lang="ru-RU" u="sng" dirty="0" err="1"/>
              <a:t>уповноваженого</a:t>
            </a:r>
            <a:r>
              <a:rPr lang="ru-RU" u="sng" dirty="0"/>
              <a:t> з </a:t>
            </a:r>
            <a:r>
              <a:rPr lang="ru-RU" u="sng" dirty="0" err="1"/>
              <a:t>питань</a:t>
            </a:r>
            <a:r>
              <a:rPr lang="ru-RU" u="sng" dirty="0"/>
              <a:t> </a:t>
            </a:r>
            <a:r>
              <a:rPr lang="ru-RU" u="sng" dirty="0" err="1"/>
              <a:t>експортного</a:t>
            </a:r>
            <a:r>
              <a:rPr lang="ru-RU" u="sng" dirty="0"/>
              <a:t> контролю </a:t>
            </a:r>
            <a:endParaRPr lang="ru-UA" u="sng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C9EFFF-A918-D9AE-7877-9037FF521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93371"/>
            <a:ext cx="10210799" cy="4952999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sz="2400" i="1" dirty="0" err="1"/>
              <a:t>Розгляд</a:t>
            </a:r>
            <a:r>
              <a:rPr lang="ru-RU" sz="2400" i="1" dirty="0"/>
              <a:t> </a:t>
            </a:r>
            <a:r>
              <a:rPr lang="ru-RU" sz="2400" i="1" dirty="0" err="1"/>
              <a:t>усіх</a:t>
            </a:r>
            <a:r>
              <a:rPr lang="ru-RU" sz="2400" i="1" dirty="0"/>
              <a:t> </a:t>
            </a:r>
            <a:r>
              <a:rPr lang="ru-RU" sz="2400" i="1" dirty="0" err="1"/>
              <a:t>зовнішньоекономічних</a:t>
            </a:r>
            <a:r>
              <a:rPr lang="ru-RU" sz="2400" i="1" dirty="0"/>
              <a:t> </a:t>
            </a:r>
            <a:r>
              <a:rPr lang="ru-RU" sz="2400" i="1" dirty="0" err="1"/>
              <a:t>пропозицій</a:t>
            </a:r>
            <a:r>
              <a:rPr lang="ru-RU" sz="2400" i="1" dirty="0"/>
              <a:t> (</a:t>
            </a:r>
            <a:r>
              <a:rPr lang="ru-RU" sz="2400" i="1" dirty="0" err="1"/>
              <a:t>контрактів</a:t>
            </a:r>
            <a:r>
              <a:rPr lang="ru-RU" sz="2400" i="1" dirty="0"/>
              <a:t>, </a:t>
            </a:r>
            <a:r>
              <a:rPr lang="ru-RU" sz="2400" i="1" dirty="0" err="1"/>
              <a:t>договорів</a:t>
            </a:r>
            <a:r>
              <a:rPr lang="ru-RU" sz="2400" i="1" dirty="0"/>
              <a:t>), </a:t>
            </a:r>
            <a:r>
              <a:rPr lang="ru-RU" sz="2400" i="1" dirty="0" err="1"/>
              <a:t>щодо</a:t>
            </a:r>
            <a:r>
              <a:rPr lang="ru-RU" sz="2400" i="1" dirty="0"/>
              <a:t> </a:t>
            </a:r>
            <a:r>
              <a:rPr lang="ru-RU" sz="2400" i="1" dirty="0" err="1"/>
              <a:t>можливості</a:t>
            </a:r>
            <a:r>
              <a:rPr lang="ru-RU" sz="2400" i="1" dirty="0"/>
              <a:t> </a:t>
            </a:r>
            <a:r>
              <a:rPr lang="ru-RU" sz="2400" i="1" dirty="0" err="1"/>
              <a:t>здійснення</a:t>
            </a:r>
            <a:r>
              <a:rPr lang="ru-RU" sz="2400" i="1" dirty="0"/>
              <a:t> </a:t>
            </a:r>
            <a:r>
              <a:rPr lang="ru-RU" sz="2400" i="1" dirty="0" err="1"/>
              <a:t>міжнародної</a:t>
            </a:r>
            <a:r>
              <a:rPr lang="ru-RU" sz="2400" i="1" dirty="0"/>
              <a:t> </a:t>
            </a:r>
            <a:r>
              <a:rPr lang="ru-RU" sz="2400" i="1" dirty="0" err="1"/>
              <a:t>передачі</a:t>
            </a:r>
            <a:r>
              <a:rPr lang="ru-RU" sz="2400" i="1" dirty="0"/>
              <a:t> </a:t>
            </a:r>
            <a:r>
              <a:rPr lang="ru-RU" sz="2400" i="1" dirty="0" err="1"/>
              <a:t>товарів</a:t>
            </a:r>
            <a:r>
              <a:rPr lang="ru-RU" sz="2400" i="1" dirty="0"/>
              <a:t> та </a:t>
            </a:r>
            <a:r>
              <a:rPr lang="ru-RU" sz="2400" i="1" dirty="0" err="1"/>
              <a:t>можливих</a:t>
            </a:r>
            <a:r>
              <a:rPr lang="ru-RU" sz="2400" i="1" dirty="0"/>
              <a:t> </a:t>
            </a:r>
            <a:r>
              <a:rPr lang="ru-RU" sz="2400" i="1" dirty="0" err="1"/>
              <a:t>ризиків</a:t>
            </a:r>
            <a:r>
              <a:rPr lang="ru-RU" sz="2400" i="1" dirty="0"/>
              <a:t> (</a:t>
            </a:r>
            <a:r>
              <a:rPr lang="ru-RU" sz="2400" i="1" dirty="0" err="1"/>
              <a:t>аналізується</a:t>
            </a:r>
            <a:r>
              <a:rPr lang="ru-RU" sz="2400" i="1" dirty="0"/>
              <a:t> товар, </a:t>
            </a:r>
            <a:r>
              <a:rPr lang="ru-RU" sz="2400" i="1" dirty="0" err="1"/>
              <a:t>країна</a:t>
            </a:r>
            <a:r>
              <a:rPr lang="ru-RU" sz="2400" i="1" dirty="0"/>
              <a:t>, </a:t>
            </a:r>
            <a:r>
              <a:rPr lang="ru-RU" sz="2400" i="1" dirty="0" err="1"/>
              <a:t>учасники</a:t>
            </a:r>
            <a:r>
              <a:rPr lang="ru-RU" sz="2400" i="1" dirty="0"/>
              <a:t>, </a:t>
            </a:r>
            <a:r>
              <a:rPr lang="ru-RU" sz="2400" i="1" dirty="0" err="1"/>
              <a:t>додаткові</a:t>
            </a:r>
            <a:r>
              <a:rPr lang="ru-RU" sz="2400" i="1" dirty="0"/>
              <a:t> </a:t>
            </a:r>
            <a:r>
              <a:rPr lang="ru-RU" sz="2400" i="1" dirty="0" err="1"/>
              <a:t>вимоги</a:t>
            </a:r>
            <a:r>
              <a:rPr lang="ru-RU" sz="2400" i="1" dirty="0"/>
              <a:t>)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2400" i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i="1" dirty="0"/>
              <a:t> </a:t>
            </a:r>
            <a:r>
              <a:rPr lang="ru-RU" sz="2400" i="1" dirty="0" err="1"/>
              <a:t>Підготовка</a:t>
            </a:r>
            <a:r>
              <a:rPr lang="ru-RU" sz="2400" i="1" dirty="0"/>
              <a:t> та </a:t>
            </a:r>
            <a:r>
              <a:rPr lang="ru-RU" sz="2400" i="1" dirty="0" err="1"/>
              <a:t>подання</a:t>
            </a:r>
            <a:r>
              <a:rPr lang="ru-RU" sz="2400" i="1" dirty="0"/>
              <a:t> до </a:t>
            </a:r>
            <a:r>
              <a:rPr lang="ru-RU" sz="2400" i="1" dirty="0" err="1"/>
              <a:t>Держекспорктонтролю</a:t>
            </a:r>
            <a:r>
              <a:rPr lang="ru-RU" sz="2400" i="1" dirty="0"/>
              <a:t> </a:t>
            </a:r>
            <a:r>
              <a:rPr lang="ru-RU" sz="2400" i="1" dirty="0" err="1"/>
              <a:t>необхідних</a:t>
            </a:r>
            <a:r>
              <a:rPr lang="ru-RU" sz="2400" i="1" dirty="0"/>
              <a:t> </a:t>
            </a:r>
            <a:r>
              <a:rPr lang="ru-RU" sz="2400" i="1" dirty="0" err="1"/>
              <a:t>матеріалів</a:t>
            </a:r>
            <a:r>
              <a:rPr lang="ru-RU" sz="2400" i="1" dirty="0"/>
              <a:t> </a:t>
            </a:r>
            <a:r>
              <a:rPr lang="ru-RU" sz="2400" i="1" dirty="0" err="1"/>
              <a:t>щодо</a:t>
            </a:r>
            <a:r>
              <a:rPr lang="ru-RU" sz="2400" i="1" dirty="0"/>
              <a:t> </a:t>
            </a:r>
            <a:r>
              <a:rPr lang="ru-RU" sz="2400" i="1" dirty="0" err="1"/>
              <a:t>отримання</a:t>
            </a:r>
            <a:r>
              <a:rPr lang="ru-RU" sz="2400" i="1" dirty="0"/>
              <a:t> </a:t>
            </a:r>
            <a:r>
              <a:rPr lang="ru-RU" sz="2400" i="1" dirty="0" err="1"/>
              <a:t>дозвільних</a:t>
            </a:r>
            <a:r>
              <a:rPr lang="ru-RU" sz="2400" i="1" dirty="0"/>
              <a:t> </a:t>
            </a:r>
            <a:r>
              <a:rPr lang="ru-RU" sz="2400" i="1" dirty="0" err="1"/>
              <a:t>документів</a:t>
            </a:r>
            <a:endParaRPr lang="ru-RU" sz="2400" i="1" dirty="0"/>
          </a:p>
          <a:p>
            <a:pPr algn="just">
              <a:buFont typeface="Wingdings" panose="05000000000000000000" pitchFamily="2" charset="2"/>
              <a:buChar char="ü"/>
            </a:pPr>
            <a:endParaRPr lang="ru-RU" sz="2400" i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i="1" dirty="0"/>
              <a:t>Участь у </a:t>
            </a:r>
            <a:r>
              <a:rPr lang="ru-RU" sz="2400" i="1" dirty="0" err="1"/>
              <a:t>здійсненні</a:t>
            </a:r>
            <a:r>
              <a:rPr lang="ru-RU" sz="2400" i="1" dirty="0"/>
              <a:t> </a:t>
            </a:r>
            <a:r>
              <a:rPr lang="ru-RU" sz="2400" i="1" dirty="0" err="1"/>
              <a:t>фізичного</a:t>
            </a:r>
            <a:r>
              <a:rPr lang="ru-RU" sz="2400" i="1" dirty="0"/>
              <a:t> контролю доставки </a:t>
            </a:r>
            <a:r>
              <a:rPr lang="ru-RU" sz="2400" i="1" dirty="0" err="1"/>
              <a:t>товарів</a:t>
            </a:r>
            <a:r>
              <a:rPr lang="ru-RU" sz="2400" i="1" dirty="0"/>
              <a:t> до </a:t>
            </a:r>
            <a:r>
              <a:rPr lang="ru-RU" sz="2400" i="1" dirty="0" err="1"/>
              <a:t>кінцевого</a:t>
            </a:r>
            <a:r>
              <a:rPr lang="ru-RU" sz="2400" i="1" dirty="0"/>
              <a:t> </a:t>
            </a:r>
            <a:r>
              <a:rPr lang="ru-RU" sz="2400" i="1" dirty="0" err="1"/>
              <a:t>споживача</a:t>
            </a:r>
            <a:r>
              <a:rPr lang="ru-RU" sz="2400" i="1" dirty="0"/>
              <a:t> (у </a:t>
            </a:r>
            <a:r>
              <a:rPr lang="ru-RU" sz="2400" i="1" dirty="0" err="1"/>
              <a:t>разі</a:t>
            </a:r>
            <a:r>
              <a:rPr lang="ru-RU" sz="2400" i="1" dirty="0"/>
              <a:t> </a:t>
            </a:r>
            <a:r>
              <a:rPr lang="ru-RU" sz="2400" i="1" dirty="0" err="1"/>
              <a:t>необхідності</a:t>
            </a:r>
            <a:r>
              <a:rPr lang="ru-RU" sz="2400" i="1" dirty="0"/>
              <a:t>)</a:t>
            </a:r>
          </a:p>
          <a:p>
            <a:pPr marL="0" indent="0" algn="just">
              <a:buNone/>
            </a:pPr>
            <a:endParaRPr lang="ru-RU" sz="2400" i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i="1" dirty="0" err="1"/>
              <a:t>Звітування</a:t>
            </a:r>
            <a:r>
              <a:rPr lang="ru-RU" sz="2400" i="1" dirty="0"/>
              <a:t> </a:t>
            </a:r>
            <a:r>
              <a:rPr lang="ru-RU" sz="2400" i="1" dirty="0" err="1"/>
              <a:t>Держекспортконтролю</a:t>
            </a:r>
            <a:r>
              <a:rPr lang="ru-RU" sz="2400" i="1" dirty="0"/>
              <a:t> про </a:t>
            </a:r>
            <a:r>
              <a:rPr lang="ru-RU" sz="2400" i="1" dirty="0" err="1"/>
              <a:t>використання</a:t>
            </a:r>
            <a:r>
              <a:rPr lang="ru-RU" sz="2400" i="1" dirty="0"/>
              <a:t> </a:t>
            </a:r>
            <a:r>
              <a:rPr lang="ru-RU" sz="2400" i="1" dirty="0" err="1"/>
              <a:t>отриманих</a:t>
            </a:r>
            <a:r>
              <a:rPr lang="ru-RU" sz="2400" i="1" dirty="0"/>
              <a:t> </a:t>
            </a:r>
            <a:r>
              <a:rPr lang="ru-RU" sz="2400" i="1" dirty="0" err="1"/>
              <a:t>дозвільних</a:t>
            </a:r>
            <a:r>
              <a:rPr lang="ru-RU" sz="2400" i="1" dirty="0"/>
              <a:t> </a:t>
            </a:r>
            <a:r>
              <a:rPr lang="ru-RU" sz="2400" i="1" dirty="0" err="1"/>
              <a:t>документів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527331139"/>
      </p:ext>
    </p:extLst>
  </p:cSld>
  <p:clrMapOvr>
    <a:masterClrMapping/>
  </p:clrMapOvr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407</TotalTime>
  <Words>335</Words>
  <Application>Microsoft Office PowerPoint</Application>
  <PresentationFormat>Широкий екран</PresentationFormat>
  <Paragraphs>64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</vt:lpstr>
      <vt:lpstr>Wingdings 3</vt:lpstr>
      <vt:lpstr>Віхоть</vt:lpstr>
      <vt:lpstr>Основні принципи організації системи внутрішньофірмового експортного контролю </vt:lpstr>
      <vt:lpstr>Система внутрішньофірмового експортного контролю </vt:lpstr>
      <vt:lpstr>Основна мета</vt:lpstr>
      <vt:lpstr>ПЕРЕВАГИ </vt:lpstr>
      <vt:lpstr>Формування структури  системи ВФЕК </vt:lpstr>
      <vt:lpstr>ОБОВ’ЯЗКОВІ ВИМОГИ  </vt:lpstr>
      <vt:lpstr>ВЗАЄМОДІЯ </vt:lpstr>
      <vt:lpstr>Функції уповноваженого з питань експортного контролю </vt:lpstr>
      <vt:lpstr>Функції уповноваженого з питань експортного контролю </vt:lpstr>
      <vt:lpstr>ТИПОВІ НЕДОЛІКИ </vt:lpstr>
      <vt:lpstr>ДЯКУЮ ЗА УВАГУ 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принципи організації системи внутрішньофірмового експортного контролю </dc:title>
  <dc:creator>viktoriyk97@outlook.com</dc:creator>
  <cp:lastModifiedBy>viktoriyk97@outlook.com</cp:lastModifiedBy>
  <cp:revision>1</cp:revision>
  <dcterms:created xsi:type="dcterms:W3CDTF">2023-09-19T06:07:28Z</dcterms:created>
  <dcterms:modified xsi:type="dcterms:W3CDTF">2023-09-19T12:54:41Z</dcterms:modified>
</cp:coreProperties>
</file>